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60" r:id="rId2"/>
    <p:sldId id="368" r:id="rId3"/>
    <p:sldId id="3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FF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58D65-EFEA-417B-BBD0-C38F3B3AE97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9EF88-CD1B-46AA-A7D0-667FA05CA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42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ตัวแทนรูปบนสไลด์ 1">
            <a:extLst>
              <a:ext uri="{FF2B5EF4-FFF2-40B4-BE49-F238E27FC236}">
                <a16:creationId xmlns:a16="http://schemas.microsoft.com/office/drawing/2014/main" id="{BBC084D6-5A37-4562-8009-DA7DB118BA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22275" y="1241425"/>
            <a:ext cx="5954713" cy="33512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ตัวแทนบันทึกย่อ 2">
            <a:extLst>
              <a:ext uri="{FF2B5EF4-FFF2-40B4-BE49-F238E27FC236}">
                <a16:creationId xmlns:a16="http://schemas.microsoft.com/office/drawing/2014/main" id="{E843DA47-346C-4D97-8187-5D30181C90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/>
          </a:p>
        </p:txBody>
      </p:sp>
      <p:sp>
        <p:nvSpPr>
          <p:cNvPr id="5124" name="ตัวแทนหมายเลขสไลด์ 3">
            <a:extLst>
              <a:ext uri="{FF2B5EF4-FFF2-40B4-BE49-F238E27FC236}">
                <a16:creationId xmlns:a16="http://schemas.microsoft.com/office/drawing/2014/main" id="{6B62B95B-6D63-44DE-B328-DC8CFCA5E5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9pPr>
          </a:lstStyle>
          <a:p>
            <a:fld id="{2886DC50-85F6-4D64-A40A-5D6659469D68}" type="slidenum">
              <a:rPr lang="th-TH" altLang="th-TH" sz="1200">
                <a:solidFill>
                  <a:srgbClr val="000000"/>
                </a:solidFill>
                <a:latin typeface="Calibri" panose="020F0502020204030204" pitchFamily="34" charset="0"/>
                <a:cs typeface="Cordia New" panose="020B0304020202020204" pitchFamily="34" charset="-34"/>
              </a:rPr>
              <a:pPr/>
              <a:t>1</a:t>
            </a:fld>
            <a:endParaRPr lang="th-TH" altLang="th-TH" sz="1200">
              <a:solidFill>
                <a:srgbClr val="000000"/>
              </a:solidFill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3523A09F-DE1C-4534-8DA0-1EE17EFE25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AB5BE85C-8B41-4C6A-A6CE-30D7668373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CD3EA1E7-D830-4387-B0B4-6FCCFE1E43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D5831CF-00AB-4C5B-8206-451D6914D724}" type="slidenum">
              <a:rPr lang="en-SG" altLang="th-TH" sz="1200" smtClean="0">
                <a:latin typeface="Calibri" panose="020F0502020204030204" pitchFamily="34" charset="0"/>
              </a:rPr>
              <a:pPr/>
              <a:t>3</a:t>
            </a:fld>
            <a:endParaRPr lang="en-SG" altLang="th-TH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48D8A-6611-47EF-91E1-B48E5A45D1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620E2E-B11C-4F70-9B9C-0298EFE7FA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B81F4-48A8-4518-A50C-A7073BFEB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BD20-1323-40DB-A26F-B9C99F16B464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29281-B069-4B4C-AFB2-5A2525EF7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2A27D-F073-4E3E-8E71-1543E8D82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D30B-DD7C-4DE6-880F-6F3EBFDE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9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7C7B9-6081-4911-8906-FFC6F1779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4868B8-4A4E-4537-B667-79EA1F4A88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05BE8-F48D-4FCC-ABD5-08EF54398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BD20-1323-40DB-A26F-B9C99F16B464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C174B-A581-47A0-896F-CC8328404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E0843-0F00-410E-B83E-39AEAE151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D30B-DD7C-4DE6-880F-6F3EBFDE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6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D757E2-0E6B-4434-BCCC-096A423ADD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8A6856-E0F0-4865-BB88-FBD05CA1B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10C32-379C-46D7-A54B-63DAB2196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BD20-1323-40DB-A26F-B9C99F16B464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99FF2-3A43-493B-9572-0CF813D33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D08D3-2FDB-4E52-AB59-01D0E4A01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D30B-DD7C-4DE6-880F-6F3EBFDE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6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5AD3C188-E01C-4921-9B27-E4AFF92FB5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6238" y="69850"/>
            <a:ext cx="1046162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06324E16-F48C-41E4-88FD-CEDE96F46D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C6D5-E808-4283-B607-31C2143D075D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97745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6F959-D85E-4C0B-837F-E2DE28632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4470D-66F1-4540-83C0-0B9D1CBE0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ECCA1-1FBC-44B7-BABA-A81D63F51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BD20-1323-40DB-A26F-B9C99F16B464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6A4AC-400B-425A-8A7C-7DE04CBFF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48917-8A26-407A-8D7A-697AF9B69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D30B-DD7C-4DE6-880F-6F3EBFDE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56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0EE2C-8689-44B6-946C-EC4D28546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8A1F83-DA80-486F-BBBE-DEE216D41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03703-79E6-4DE3-8219-62F1DD4D3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BD20-1323-40DB-A26F-B9C99F16B464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52981-473B-495A-AE83-73490C0D8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D8AC2-EC68-4041-B9FD-23D3BF64E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D30B-DD7C-4DE6-880F-6F3EBFDE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4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AD50E-DDFA-45D5-9089-314B2BB7B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53DA0-FF13-40DF-81F2-82580FC34D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580AF-3814-4F07-91E2-F801D2D4F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8F64A1-997D-46E9-B169-BA39FA1D5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BD20-1323-40DB-A26F-B9C99F16B464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B67EB-DD7C-49E5-BC16-B9BF4684B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1266F-05D8-4AB0-A070-E7B5AB2E4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D30B-DD7C-4DE6-880F-6F3EBFDE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9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E7176-E571-445E-A883-D6DC27246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724D9D-8F16-4375-B78C-4EC59D879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9EB845-2037-43CF-96B7-236502107A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19C878-B532-49FF-8CB7-9DF2BC8981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5CFAD-1524-4A98-8041-B8DC94313E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627BBC-6C92-4DD4-93F9-077B0EC83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BD20-1323-40DB-A26F-B9C99F16B464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06CE8-E027-4DAE-908C-BFEC4FABE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A87C21-0DCB-466F-AD6E-9F9F025D4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D30B-DD7C-4DE6-880F-6F3EBFDE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9357B-52E8-458A-B249-98F603ED3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97ADE0-5C79-428C-8D98-1905394A6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BD20-1323-40DB-A26F-B9C99F16B464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0355BE-43D3-4D1B-B567-573E6652C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694509-E7BD-4E98-A416-0E49933DA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D30B-DD7C-4DE6-880F-6F3EBFDE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3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3116FE-3B59-46BC-8F3B-7C0B21525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BD20-1323-40DB-A26F-B9C99F16B464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9C5B91-28BE-42E7-AAA7-5E2BE2253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6D886-B94E-4327-9669-37AD888E0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D30B-DD7C-4DE6-880F-6F3EBFDE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6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18BED-6F09-44AF-B31F-FF200ED1A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4833F-2F72-466F-AA40-E4FF53FBD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4907B2-80E9-405C-8C57-34DDF325D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680DCD-2DE2-45E9-A37E-F0BE5E08F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BD20-1323-40DB-A26F-B9C99F16B464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FBE38F-4E3F-4CD7-9171-15937DA19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DC008-5FB8-4793-AA03-51FAABE7A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D30B-DD7C-4DE6-880F-6F3EBFDE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19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975B1-F070-4B48-AF48-7961C7DA6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A28ED6-6B18-4444-BAC7-F6BDF005B5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5E5EFE-5C3E-4BD6-8C0E-62D6FB8E65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DF348-52BE-44D3-BDA1-A28A88268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BD20-1323-40DB-A26F-B9C99F16B464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52DD36-35F9-4259-8EBD-E925C8472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B2728-6743-45F9-BAE6-709D1CC32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D30B-DD7C-4DE6-880F-6F3EBFDE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9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357036-2161-499A-812E-A52A8E9CE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12A50-85DD-4D91-927A-2E34FEE01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DCBE2-0C11-4CC1-B64E-EA2FEC3B08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EBD20-1323-40DB-A26F-B9C99F16B464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3DFB6-0C07-4016-8C1B-3DCE68A0FF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D66CE-4969-4F1D-B3D4-16208F3B99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6D30B-DD7C-4DE6-880F-6F3EBFDE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7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ชื่อเรื่อง 1">
            <a:extLst>
              <a:ext uri="{FF2B5EF4-FFF2-40B4-BE49-F238E27FC236}">
                <a16:creationId xmlns:a16="http://schemas.microsoft.com/office/drawing/2014/main" id="{82F360DB-535E-43C3-B0DD-2061A0C4A52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55662" y="1776778"/>
            <a:ext cx="10690225" cy="3641360"/>
          </a:xfrm>
          <a:solidFill>
            <a:srgbClr val="CCFF99">
              <a:alpha val="92000"/>
            </a:srgb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/>
            <a:r>
              <a:rPr lang="th-TH" altLang="th-TH" sz="4400" b="1" dirty="0">
                <a:solidFill>
                  <a:srgbClr val="12537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มติและสาระสำคัญจากการประชุม</a:t>
            </a:r>
            <a:br>
              <a:rPr lang="th-TH" altLang="th-TH" sz="4400" b="1" dirty="0">
                <a:solidFill>
                  <a:srgbClr val="12537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th-TH" sz="4400" b="1" dirty="0">
                <a:solidFill>
                  <a:srgbClr val="12537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คณะกรรมการควบคุมคุณภาพและมาตรฐานบริการสาธารณสุข</a:t>
            </a:r>
            <a:br>
              <a:rPr lang="th-TH" altLang="th-TH" sz="4400" b="1" dirty="0">
                <a:solidFill>
                  <a:srgbClr val="12537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th-TH" sz="44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ครั้งที่ </a:t>
            </a:r>
            <a:r>
              <a:rPr lang="en-US" altLang="th-TH" sz="44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11/2564</a:t>
            </a:r>
            <a:br>
              <a:rPr lang="th-TH" altLang="th-TH" sz="44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th-TH" sz="44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เมื่อวันพฤหัสบดีที่ </a:t>
            </a:r>
            <a:r>
              <a:rPr lang="en-US" altLang="th-TH" sz="44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 </a:t>
            </a:r>
            <a:r>
              <a:rPr lang="th-TH" altLang="th-TH" sz="44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พฤศจิกายน </a:t>
            </a:r>
            <a:r>
              <a:rPr lang="en-US" altLang="th-TH" sz="44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2564</a:t>
            </a:r>
            <a:br>
              <a:rPr lang="en-US" alt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altLang="th-TH" sz="4400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099" name="ตัวแทนหมายเลขสไลด์ 3">
            <a:extLst>
              <a:ext uri="{FF2B5EF4-FFF2-40B4-BE49-F238E27FC236}">
                <a16:creationId xmlns:a16="http://schemas.microsoft.com/office/drawing/2014/main" id="{E872C959-2BA3-4C4C-BC9B-E2B3B23C06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011DB8D6-E334-49C3-9947-B852D4C36147}" type="slidenum">
              <a:rPr lang="th-TH" altLang="th-TH" sz="1600">
                <a:solidFill>
                  <a:srgbClr val="898989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</a:t>
            </a:fld>
            <a:endParaRPr lang="th-TH" altLang="th-TH" sz="1600" dirty="0">
              <a:solidFill>
                <a:srgbClr val="898989"/>
              </a:solidFill>
            </a:endParaRPr>
          </a:p>
        </p:txBody>
      </p:sp>
      <p:pic>
        <p:nvPicPr>
          <p:cNvPr id="4100" name="Picture 12">
            <a:extLst>
              <a:ext uri="{FF2B5EF4-FFF2-40B4-BE49-F238E27FC236}">
                <a16:creationId xmlns:a16="http://schemas.microsoft.com/office/drawing/2014/main" id="{6DDBDCAF-D725-4190-9C54-7DF5C1893C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08" y="563928"/>
            <a:ext cx="17145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ชื่อเรื่องรอง 2">
            <a:extLst>
              <a:ext uri="{FF2B5EF4-FFF2-40B4-BE49-F238E27FC236}">
                <a16:creationId xmlns:a16="http://schemas.microsoft.com/office/drawing/2014/main" id="{06831B0A-0E62-4B70-BA1B-EAF1E4F5BE1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317164" y="5783263"/>
            <a:ext cx="7228723" cy="625475"/>
          </a:xfrm>
        </p:spPr>
        <p:txBody>
          <a:bodyPr>
            <a:normAutofit/>
          </a:bodyPr>
          <a:lstStyle/>
          <a:p>
            <a:pPr eaLnBrk="1" hangingPunct="1"/>
            <a:r>
              <a:rPr lang="th-TH" altLang="th-TH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นำเสนอในการประชุม อคม เขต </a:t>
            </a:r>
            <a:r>
              <a:rPr lang="en-US" altLang="th-TH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altLang="th-TH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ราชบุรี</a:t>
            </a:r>
            <a:r>
              <a:rPr lang="en-US" altLang="th-TH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ครั้งที่ </a:t>
            </a:r>
            <a:r>
              <a:rPr lang="en-US" altLang="th-TH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1/2565</a:t>
            </a:r>
            <a:r>
              <a:rPr lang="th-TH" altLang="th-TH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วันที่  </a:t>
            </a:r>
            <a:r>
              <a:rPr lang="en-US" altLang="th-TH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24 </a:t>
            </a:r>
            <a:r>
              <a:rPr lang="th-TH" altLang="th-TH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กุมภาพันธ์ </a:t>
            </a:r>
            <a:r>
              <a:rPr lang="en-US" altLang="th-TH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2565</a:t>
            </a:r>
            <a:endParaRPr lang="th-TH" altLang="th-TH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1F01ED-7455-4ED8-8959-4A1DDE3B5CE3}"/>
              </a:ext>
            </a:extLst>
          </p:cNvPr>
          <p:cNvSpPr txBox="1"/>
          <p:nvPr/>
        </p:nvSpPr>
        <p:spPr>
          <a:xfrm>
            <a:off x="8500275" y="501650"/>
            <a:ext cx="2963850" cy="83099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>
                <a:solidFill>
                  <a:srgbClr val="0000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วาระที่</a:t>
            </a:r>
            <a:r>
              <a:rPr lang="en-US" sz="4800" b="1" dirty="0">
                <a:solidFill>
                  <a:srgbClr val="0000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3.2</a:t>
            </a:r>
            <a:r>
              <a:rPr lang="th-TH" sz="3600" b="1" dirty="0">
                <a:solidFill>
                  <a:srgbClr val="0000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600" b="1" dirty="0">
                <a:solidFill>
                  <a:srgbClr val="0000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3600" b="1" dirty="0">
                <a:solidFill>
                  <a:srgbClr val="0000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4800" b="1" dirty="0">
              <a:solidFill>
                <a:srgbClr val="000099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AA45A69-0E22-49D1-9A2C-809AFE6F7E18}"/>
              </a:ext>
            </a:extLst>
          </p:cNvPr>
          <p:cNvSpPr txBox="1"/>
          <p:nvPr/>
        </p:nvSpPr>
        <p:spPr>
          <a:xfrm>
            <a:off x="382137" y="2136338"/>
            <a:ext cx="4244454" cy="4154984"/>
          </a:xfrm>
          <a:custGeom>
            <a:avLst/>
            <a:gdLst>
              <a:gd name="connsiteX0" fmla="*/ 0 w 4244454"/>
              <a:gd name="connsiteY0" fmla="*/ 0 h 4154984"/>
              <a:gd name="connsiteX1" fmla="*/ 488112 w 4244454"/>
              <a:gd name="connsiteY1" fmla="*/ 0 h 4154984"/>
              <a:gd name="connsiteX2" fmla="*/ 1018669 w 4244454"/>
              <a:gd name="connsiteY2" fmla="*/ 0 h 4154984"/>
              <a:gd name="connsiteX3" fmla="*/ 1591670 w 4244454"/>
              <a:gd name="connsiteY3" fmla="*/ 0 h 4154984"/>
              <a:gd name="connsiteX4" fmla="*/ 2037338 w 4244454"/>
              <a:gd name="connsiteY4" fmla="*/ 0 h 4154984"/>
              <a:gd name="connsiteX5" fmla="*/ 2525450 w 4244454"/>
              <a:gd name="connsiteY5" fmla="*/ 0 h 4154984"/>
              <a:gd name="connsiteX6" fmla="*/ 2928673 w 4244454"/>
              <a:gd name="connsiteY6" fmla="*/ 0 h 4154984"/>
              <a:gd name="connsiteX7" fmla="*/ 3416785 w 4244454"/>
              <a:gd name="connsiteY7" fmla="*/ 0 h 4154984"/>
              <a:gd name="connsiteX8" fmla="*/ 4244454 w 4244454"/>
              <a:gd name="connsiteY8" fmla="*/ 0 h 4154984"/>
              <a:gd name="connsiteX9" fmla="*/ 4244454 w 4244454"/>
              <a:gd name="connsiteY9" fmla="*/ 635119 h 4154984"/>
              <a:gd name="connsiteX10" fmla="*/ 4244454 w 4244454"/>
              <a:gd name="connsiteY10" fmla="*/ 1228688 h 4154984"/>
              <a:gd name="connsiteX11" fmla="*/ 4244454 w 4244454"/>
              <a:gd name="connsiteY11" fmla="*/ 1739158 h 4154984"/>
              <a:gd name="connsiteX12" fmla="*/ 4244454 w 4244454"/>
              <a:gd name="connsiteY12" fmla="*/ 2249627 h 4154984"/>
              <a:gd name="connsiteX13" fmla="*/ 4244454 w 4244454"/>
              <a:gd name="connsiteY13" fmla="*/ 2801646 h 4154984"/>
              <a:gd name="connsiteX14" fmla="*/ 4244454 w 4244454"/>
              <a:gd name="connsiteY14" fmla="*/ 3436765 h 4154984"/>
              <a:gd name="connsiteX15" fmla="*/ 4244454 w 4244454"/>
              <a:gd name="connsiteY15" fmla="*/ 4154984 h 4154984"/>
              <a:gd name="connsiteX16" fmla="*/ 3713897 w 4244454"/>
              <a:gd name="connsiteY16" fmla="*/ 4154984 h 4154984"/>
              <a:gd name="connsiteX17" fmla="*/ 3183341 w 4244454"/>
              <a:gd name="connsiteY17" fmla="*/ 4154984 h 4154984"/>
              <a:gd name="connsiteX18" fmla="*/ 2610339 w 4244454"/>
              <a:gd name="connsiteY18" fmla="*/ 4154984 h 4154984"/>
              <a:gd name="connsiteX19" fmla="*/ 2079782 w 4244454"/>
              <a:gd name="connsiteY19" fmla="*/ 4154984 h 4154984"/>
              <a:gd name="connsiteX20" fmla="*/ 1506781 w 4244454"/>
              <a:gd name="connsiteY20" fmla="*/ 4154984 h 4154984"/>
              <a:gd name="connsiteX21" fmla="*/ 933780 w 4244454"/>
              <a:gd name="connsiteY21" fmla="*/ 4154984 h 4154984"/>
              <a:gd name="connsiteX22" fmla="*/ 488112 w 4244454"/>
              <a:gd name="connsiteY22" fmla="*/ 4154984 h 4154984"/>
              <a:gd name="connsiteX23" fmla="*/ 0 w 4244454"/>
              <a:gd name="connsiteY23" fmla="*/ 4154984 h 4154984"/>
              <a:gd name="connsiteX24" fmla="*/ 0 w 4244454"/>
              <a:gd name="connsiteY24" fmla="*/ 3686064 h 4154984"/>
              <a:gd name="connsiteX25" fmla="*/ 0 w 4244454"/>
              <a:gd name="connsiteY25" fmla="*/ 3092495 h 4154984"/>
              <a:gd name="connsiteX26" fmla="*/ 0 w 4244454"/>
              <a:gd name="connsiteY26" fmla="*/ 2415826 h 4154984"/>
              <a:gd name="connsiteX27" fmla="*/ 0 w 4244454"/>
              <a:gd name="connsiteY27" fmla="*/ 1739158 h 4154984"/>
              <a:gd name="connsiteX28" fmla="*/ 0 w 4244454"/>
              <a:gd name="connsiteY28" fmla="*/ 1270238 h 4154984"/>
              <a:gd name="connsiteX29" fmla="*/ 0 w 4244454"/>
              <a:gd name="connsiteY29" fmla="*/ 718219 h 4154984"/>
              <a:gd name="connsiteX30" fmla="*/ 0 w 4244454"/>
              <a:gd name="connsiteY30" fmla="*/ 0 h 4154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244454" h="4154984" extrusionOk="0">
                <a:moveTo>
                  <a:pt x="0" y="0"/>
                </a:moveTo>
                <a:cubicBezTo>
                  <a:pt x="181497" y="-58047"/>
                  <a:pt x="325848" y="55465"/>
                  <a:pt x="488112" y="0"/>
                </a:cubicBezTo>
                <a:cubicBezTo>
                  <a:pt x="650376" y="-55465"/>
                  <a:pt x="764415" y="13847"/>
                  <a:pt x="1018669" y="0"/>
                </a:cubicBezTo>
                <a:cubicBezTo>
                  <a:pt x="1272923" y="-13847"/>
                  <a:pt x="1325930" y="7879"/>
                  <a:pt x="1591670" y="0"/>
                </a:cubicBezTo>
                <a:cubicBezTo>
                  <a:pt x="1857410" y="-7879"/>
                  <a:pt x="1837176" y="23739"/>
                  <a:pt x="2037338" y="0"/>
                </a:cubicBezTo>
                <a:cubicBezTo>
                  <a:pt x="2237500" y="-23739"/>
                  <a:pt x="2376316" y="57498"/>
                  <a:pt x="2525450" y="0"/>
                </a:cubicBezTo>
                <a:cubicBezTo>
                  <a:pt x="2674584" y="-57498"/>
                  <a:pt x="2748481" y="10463"/>
                  <a:pt x="2928673" y="0"/>
                </a:cubicBezTo>
                <a:cubicBezTo>
                  <a:pt x="3108865" y="-10463"/>
                  <a:pt x="3309397" y="39332"/>
                  <a:pt x="3416785" y="0"/>
                </a:cubicBezTo>
                <a:cubicBezTo>
                  <a:pt x="3524173" y="-39332"/>
                  <a:pt x="3937107" y="28070"/>
                  <a:pt x="4244454" y="0"/>
                </a:cubicBezTo>
                <a:cubicBezTo>
                  <a:pt x="4253450" y="138691"/>
                  <a:pt x="4222584" y="351790"/>
                  <a:pt x="4244454" y="635119"/>
                </a:cubicBezTo>
                <a:cubicBezTo>
                  <a:pt x="4266324" y="918448"/>
                  <a:pt x="4195835" y="948356"/>
                  <a:pt x="4244454" y="1228688"/>
                </a:cubicBezTo>
                <a:cubicBezTo>
                  <a:pt x="4293073" y="1509020"/>
                  <a:pt x="4207496" y="1628879"/>
                  <a:pt x="4244454" y="1739158"/>
                </a:cubicBezTo>
                <a:cubicBezTo>
                  <a:pt x="4281412" y="1849437"/>
                  <a:pt x="4191368" y="2087151"/>
                  <a:pt x="4244454" y="2249627"/>
                </a:cubicBezTo>
                <a:cubicBezTo>
                  <a:pt x="4297540" y="2412103"/>
                  <a:pt x="4224993" y="2577369"/>
                  <a:pt x="4244454" y="2801646"/>
                </a:cubicBezTo>
                <a:cubicBezTo>
                  <a:pt x="4263915" y="3025923"/>
                  <a:pt x="4213846" y="3218541"/>
                  <a:pt x="4244454" y="3436765"/>
                </a:cubicBezTo>
                <a:cubicBezTo>
                  <a:pt x="4275062" y="3654989"/>
                  <a:pt x="4163143" y="3823047"/>
                  <a:pt x="4244454" y="4154984"/>
                </a:cubicBezTo>
                <a:cubicBezTo>
                  <a:pt x="3992950" y="4174130"/>
                  <a:pt x="3875665" y="4095722"/>
                  <a:pt x="3713897" y="4154984"/>
                </a:cubicBezTo>
                <a:cubicBezTo>
                  <a:pt x="3552129" y="4214246"/>
                  <a:pt x="3330936" y="4100651"/>
                  <a:pt x="3183341" y="4154984"/>
                </a:cubicBezTo>
                <a:cubicBezTo>
                  <a:pt x="3035746" y="4209317"/>
                  <a:pt x="2855869" y="4110455"/>
                  <a:pt x="2610339" y="4154984"/>
                </a:cubicBezTo>
                <a:cubicBezTo>
                  <a:pt x="2364809" y="4199513"/>
                  <a:pt x="2232507" y="4126712"/>
                  <a:pt x="2079782" y="4154984"/>
                </a:cubicBezTo>
                <a:cubicBezTo>
                  <a:pt x="1927057" y="4183256"/>
                  <a:pt x="1717279" y="4150662"/>
                  <a:pt x="1506781" y="4154984"/>
                </a:cubicBezTo>
                <a:cubicBezTo>
                  <a:pt x="1296283" y="4159306"/>
                  <a:pt x="1205588" y="4094852"/>
                  <a:pt x="933780" y="4154984"/>
                </a:cubicBezTo>
                <a:cubicBezTo>
                  <a:pt x="661972" y="4215116"/>
                  <a:pt x="708332" y="4118108"/>
                  <a:pt x="488112" y="4154984"/>
                </a:cubicBezTo>
                <a:cubicBezTo>
                  <a:pt x="267892" y="4191860"/>
                  <a:pt x="185259" y="4129708"/>
                  <a:pt x="0" y="4154984"/>
                </a:cubicBezTo>
                <a:cubicBezTo>
                  <a:pt x="-9119" y="4031647"/>
                  <a:pt x="47364" y="3850922"/>
                  <a:pt x="0" y="3686064"/>
                </a:cubicBezTo>
                <a:cubicBezTo>
                  <a:pt x="-47364" y="3521206"/>
                  <a:pt x="1427" y="3330129"/>
                  <a:pt x="0" y="3092495"/>
                </a:cubicBezTo>
                <a:cubicBezTo>
                  <a:pt x="-1427" y="2854861"/>
                  <a:pt x="18731" y="2644132"/>
                  <a:pt x="0" y="2415826"/>
                </a:cubicBezTo>
                <a:cubicBezTo>
                  <a:pt x="-18731" y="2187520"/>
                  <a:pt x="19348" y="1957912"/>
                  <a:pt x="0" y="1739158"/>
                </a:cubicBezTo>
                <a:cubicBezTo>
                  <a:pt x="-19348" y="1520404"/>
                  <a:pt x="56220" y="1430788"/>
                  <a:pt x="0" y="1270238"/>
                </a:cubicBezTo>
                <a:cubicBezTo>
                  <a:pt x="-56220" y="1109688"/>
                  <a:pt x="62887" y="831139"/>
                  <a:pt x="0" y="718219"/>
                </a:cubicBezTo>
                <a:cubicBezTo>
                  <a:pt x="-62887" y="605299"/>
                  <a:pt x="71159" y="292213"/>
                  <a:pt x="0" y="0"/>
                </a:cubicBezTo>
                <a:close/>
              </a:path>
            </a:pathLst>
          </a:custGeom>
          <a:noFill/>
          <a:ln w="28575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244436556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n-US" sz="2400" b="1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</a:t>
            </a:r>
            <a:r>
              <a:rPr lang="th-TH" sz="2400" b="1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ด้วยกรณีผู้รับบริการถูก</a:t>
            </a:r>
            <a:r>
              <a:rPr lang="th-TH" sz="2400" b="1" i="0" u="none" strike="noStrike" baseline="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หน่วยบริการเรียกเก็บเงินโดยไม่มีสิทธิเรียกเก็บ </a:t>
            </a:r>
            <a:r>
              <a:rPr lang="th-TH" sz="2400" b="1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เนื่องจากหน่วยบริการปฏิเสธการใช้สิทธิว่าง คณะกรรมการควบคุมคุณภาพและมาตรฐานพิจารณามีมติเห็นชอบตามความเห็นของคณะกรรมการสอบสวนว่า ผู้รับบริการมีสิทธิเข้ารับบริการกรณีสิทธิว่าง ตามมาตรา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</a:t>
            </a:r>
            <a:r>
              <a:rPr lang="th-TH" sz="2400" b="1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ได้โดยไม่เสียค่าใช้จ่าย และหน่วยบริการไม่สามารถอ้างการจัดลำดับสิทธิหลักประกันสุขภาพแห่งชาติเพื่อให้รอการผ่าตัด จึงมีคำสั่งให้</a:t>
            </a:r>
            <a:r>
              <a:rPr lang="th-TH" sz="2400" b="1" i="0" u="none" strike="noStrike" baseline="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หน่วยบริการคืนเงินที่เรียกเก็บพร้อมดอกเบี้ย 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33CFA2-F4B0-42E9-ADE7-57FA7246CD1D}"/>
              </a:ext>
            </a:extLst>
          </p:cNvPr>
          <p:cNvSpPr txBox="1"/>
          <p:nvPr/>
        </p:nvSpPr>
        <p:spPr>
          <a:xfrm>
            <a:off x="5254389" y="1705170"/>
            <a:ext cx="6429232" cy="4893647"/>
          </a:xfrm>
          <a:custGeom>
            <a:avLst/>
            <a:gdLst>
              <a:gd name="connsiteX0" fmla="*/ 0 w 6429232"/>
              <a:gd name="connsiteY0" fmla="*/ 0 h 4893647"/>
              <a:gd name="connsiteX1" fmla="*/ 648768 w 6429232"/>
              <a:gd name="connsiteY1" fmla="*/ 0 h 4893647"/>
              <a:gd name="connsiteX2" fmla="*/ 1168951 w 6429232"/>
              <a:gd name="connsiteY2" fmla="*/ 0 h 4893647"/>
              <a:gd name="connsiteX3" fmla="*/ 1882012 w 6429232"/>
              <a:gd name="connsiteY3" fmla="*/ 0 h 4893647"/>
              <a:gd name="connsiteX4" fmla="*/ 2273610 w 6429232"/>
              <a:gd name="connsiteY4" fmla="*/ 0 h 4893647"/>
              <a:gd name="connsiteX5" fmla="*/ 2986671 w 6429232"/>
              <a:gd name="connsiteY5" fmla="*/ 0 h 4893647"/>
              <a:gd name="connsiteX6" fmla="*/ 3378269 w 6429232"/>
              <a:gd name="connsiteY6" fmla="*/ 0 h 4893647"/>
              <a:gd name="connsiteX7" fmla="*/ 3834160 w 6429232"/>
              <a:gd name="connsiteY7" fmla="*/ 0 h 4893647"/>
              <a:gd name="connsiteX8" fmla="*/ 4418636 w 6429232"/>
              <a:gd name="connsiteY8" fmla="*/ 0 h 4893647"/>
              <a:gd name="connsiteX9" fmla="*/ 5067404 w 6429232"/>
              <a:gd name="connsiteY9" fmla="*/ 0 h 4893647"/>
              <a:gd name="connsiteX10" fmla="*/ 5459002 w 6429232"/>
              <a:gd name="connsiteY10" fmla="*/ 0 h 4893647"/>
              <a:gd name="connsiteX11" fmla="*/ 5850601 w 6429232"/>
              <a:gd name="connsiteY11" fmla="*/ 0 h 4893647"/>
              <a:gd name="connsiteX12" fmla="*/ 6429232 w 6429232"/>
              <a:gd name="connsiteY12" fmla="*/ 0 h 4893647"/>
              <a:gd name="connsiteX13" fmla="*/ 6429232 w 6429232"/>
              <a:gd name="connsiteY13" fmla="*/ 543739 h 4893647"/>
              <a:gd name="connsiteX14" fmla="*/ 6429232 w 6429232"/>
              <a:gd name="connsiteY14" fmla="*/ 1087477 h 4893647"/>
              <a:gd name="connsiteX15" fmla="*/ 6429232 w 6429232"/>
              <a:gd name="connsiteY15" fmla="*/ 1680152 h 4893647"/>
              <a:gd name="connsiteX16" fmla="*/ 6429232 w 6429232"/>
              <a:gd name="connsiteY16" fmla="*/ 2223891 h 4893647"/>
              <a:gd name="connsiteX17" fmla="*/ 6429232 w 6429232"/>
              <a:gd name="connsiteY17" fmla="*/ 2865502 h 4893647"/>
              <a:gd name="connsiteX18" fmla="*/ 6429232 w 6429232"/>
              <a:gd name="connsiteY18" fmla="*/ 3311368 h 4893647"/>
              <a:gd name="connsiteX19" fmla="*/ 6429232 w 6429232"/>
              <a:gd name="connsiteY19" fmla="*/ 3952979 h 4893647"/>
              <a:gd name="connsiteX20" fmla="*/ 6429232 w 6429232"/>
              <a:gd name="connsiteY20" fmla="*/ 4893647 h 4893647"/>
              <a:gd name="connsiteX21" fmla="*/ 5780464 w 6429232"/>
              <a:gd name="connsiteY21" fmla="*/ 4893647 h 4893647"/>
              <a:gd name="connsiteX22" fmla="*/ 5131696 w 6429232"/>
              <a:gd name="connsiteY22" fmla="*/ 4893647 h 4893647"/>
              <a:gd name="connsiteX23" fmla="*/ 4675805 w 6429232"/>
              <a:gd name="connsiteY23" fmla="*/ 4893647 h 4893647"/>
              <a:gd name="connsiteX24" fmla="*/ 4027037 w 6429232"/>
              <a:gd name="connsiteY24" fmla="*/ 4893647 h 4893647"/>
              <a:gd name="connsiteX25" fmla="*/ 3635438 w 6429232"/>
              <a:gd name="connsiteY25" fmla="*/ 4893647 h 4893647"/>
              <a:gd name="connsiteX26" fmla="*/ 3115255 w 6429232"/>
              <a:gd name="connsiteY26" fmla="*/ 4893647 h 4893647"/>
              <a:gd name="connsiteX27" fmla="*/ 2530780 w 6429232"/>
              <a:gd name="connsiteY27" fmla="*/ 4893647 h 4893647"/>
              <a:gd name="connsiteX28" fmla="*/ 2074889 w 6429232"/>
              <a:gd name="connsiteY28" fmla="*/ 4893647 h 4893647"/>
              <a:gd name="connsiteX29" fmla="*/ 1683290 w 6429232"/>
              <a:gd name="connsiteY29" fmla="*/ 4893647 h 4893647"/>
              <a:gd name="connsiteX30" fmla="*/ 1163107 w 6429232"/>
              <a:gd name="connsiteY30" fmla="*/ 4893647 h 4893647"/>
              <a:gd name="connsiteX31" fmla="*/ 0 w 6429232"/>
              <a:gd name="connsiteY31" fmla="*/ 4893647 h 4893647"/>
              <a:gd name="connsiteX32" fmla="*/ 0 w 6429232"/>
              <a:gd name="connsiteY32" fmla="*/ 4252036 h 4893647"/>
              <a:gd name="connsiteX33" fmla="*/ 0 w 6429232"/>
              <a:gd name="connsiteY33" fmla="*/ 3757233 h 4893647"/>
              <a:gd name="connsiteX34" fmla="*/ 0 w 6429232"/>
              <a:gd name="connsiteY34" fmla="*/ 3115622 h 4893647"/>
              <a:gd name="connsiteX35" fmla="*/ 0 w 6429232"/>
              <a:gd name="connsiteY35" fmla="*/ 2522947 h 4893647"/>
              <a:gd name="connsiteX36" fmla="*/ 0 w 6429232"/>
              <a:gd name="connsiteY36" fmla="*/ 1881335 h 4893647"/>
              <a:gd name="connsiteX37" fmla="*/ 0 w 6429232"/>
              <a:gd name="connsiteY37" fmla="*/ 1288660 h 4893647"/>
              <a:gd name="connsiteX38" fmla="*/ 0 w 6429232"/>
              <a:gd name="connsiteY38" fmla="*/ 793858 h 4893647"/>
              <a:gd name="connsiteX39" fmla="*/ 0 w 6429232"/>
              <a:gd name="connsiteY39" fmla="*/ 0 h 4893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6429232" h="4893647" extrusionOk="0">
                <a:moveTo>
                  <a:pt x="0" y="0"/>
                </a:moveTo>
                <a:cubicBezTo>
                  <a:pt x="191774" y="-29108"/>
                  <a:pt x="363739" y="21908"/>
                  <a:pt x="648768" y="0"/>
                </a:cubicBezTo>
                <a:cubicBezTo>
                  <a:pt x="933797" y="-21908"/>
                  <a:pt x="944180" y="20242"/>
                  <a:pt x="1168951" y="0"/>
                </a:cubicBezTo>
                <a:cubicBezTo>
                  <a:pt x="1393722" y="-20242"/>
                  <a:pt x="1735298" y="82803"/>
                  <a:pt x="1882012" y="0"/>
                </a:cubicBezTo>
                <a:cubicBezTo>
                  <a:pt x="2028726" y="-82803"/>
                  <a:pt x="2096157" y="21154"/>
                  <a:pt x="2273610" y="0"/>
                </a:cubicBezTo>
                <a:cubicBezTo>
                  <a:pt x="2451063" y="-21154"/>
                  <a:pt x="2828122" y="18780"/>
                  <a:pt x="2986671" y="0"/>
                </a:cubicBezTo>
                <a:cubicBezTo>
                  <a:pt x="3145220" y="-18780"/>
                  <a:pt x="3270351" y="20792"/>
                  <a:pt x="3378269" y="0"/>
                </a:cubicBezTo>
                <a:cubicBezTo>
                  <a:pt x="3486187" y="-20792"/>
                  <a:pt x="3694012" y="2318"/>
                  <a:pt x="3834160" y="0"/>
                </a:cubicBezTo>
                <a:cubicBezTo>
                  <a:pt x="3974308" y="-2318"/>
                  <a:pt x="4138987" y="13344"/>
                  <a:pt x="4418636" y="0"/>
                </a:cubicBezTo>
                <a:cubicBezTo>
                  <a:pt x="4698285" y="-13344"/>
                  <a:pt x="4771230" y="27548"/>
                  <a:pt x="5067404" y="0"/>
                </a:cubicBezTo>
                <a:cubicBezTo>
                  <a:pt x="5363578" y="-27548"/>
                  <a:pt x="5374799" y="26758"/>
                  <a:pt x="5459002" y="0"/>
                </a:cubicBezTo>
                <a:cubicBezTo>
                  <a:pt x="5543205" y="-26758"/>
                  <a:pt x="5683104" y="22463"/>
                  <a:pt x="5850601" y="0"/>
                </a:cubicBezTo>
                <a:cubicBezTo>
                  <a:pt x="6018098" y="-22463"/>
                  <a:pt x="6196462" y="28787"/>
                  <a:pt x="6429232" y="0"/>
                </a:cubicBezTo>
                <a:cubicBezTo>
                  <a:pt x="6449819" y="263187"/>
                  <a:pt x="6398575" y="420772"/>
                  <a:pt x="6429232" y="543739"/>
                </a:cubicBezTo>
                <a:cubicBezTo>
                  <a:pt x="6459889" y="666706"/>
                  <a:pt x="6408574" y="944879"/>
                  <a:pt x="6429232" y="1087477"/>
                </a:cubicBezTo>
                <a:cubicBezTo>
                  <a:pt x="6449890" y="1230075"/>
                  <a:pt x="6414532" y="1488217"/>
                  <a:pt x="6429232" y="1680152"/>
                </a:cubicBezTo>
                <a:cubicBezTo>
                  <a:pt x="6443932" y="1872088"/>
                  <a:pt x="6390431" y="1996763"/>
                  <a:pt x="6429232" y="2223891"/>
                </a:cubicBezTo>
                <a:cubicBezTo>
                  <a:pt x="6468033" y="2451019"/>
                  <a:pt x="6372427" y="2560399"/>
                  <a:pt x="6429232" y="2865502"/>
                </a:cubicBezTo>
                <a:cubicBezTo>
                  <a:pt x="6486037" y="3170605"/>
                  <a:pt x="6383740" y="3157544"/>
                  <a:pt x="6429232" y="3311368"/>
                </a:cubicBezTo>
                <a:cubicBezTo>
                  <a:pt x="6474724" y="3465192"/>
                  <a:pt x="6380451" y="3784845"/>
                  <a:pt x="6429232" y="3952979"/>
                </a:cubicBezTo>
                <a:cubicBezTo>
                  <a:pt x="6478013" y="4121113"/>
                  <a:pt x="6384820" y="4595350"/>
                  <a:pt x="6429232" y="4893647"/>
                </a:cubicBezTo>
                <a:cubicBezTo>
                  <a:pt x="6119519" y="4933337"/>
                  <a:pt x="6013157" y="4837018"/>
                  <a:pt x="5780464" y="4893647"/>
                </a:cubicBezTo>
                <a:cubicBezTo>
                  <a:pt x="5547771" y="4950276"/>
                  <a:pt x="5344258" y="4817603"/>
                  <a:pt x="5131696" y="4893647"/>
                </a:cubicBezTo>
                <a:cubicBezTo>
                  <a:pt x="4919134" y="4969691"/>
                  <a:pt x="4827360" y="4855048"/>
                  <a:pt x="4675805" y="4893647"/>
                </a:cubicBezTo>
                <a:cubicBezTo>
                  <a:pt x="4524250" y="4932246"/>
                  <a:pt x="4257309" y="4867706"/>
                  <a:pt x="4027037" y="4893647"/>
                </a:cubicBezTo>
                <a:cubicBezTo>
                  <a:pt x="3796765" y="4919588"/>
                  <a:pt x="3760005" y="4877503"/>
                  <a:pt x="3635438" y="4893647"/>
                </a:cubicBezTo>
                <a:cubicBezTo>
                  <a:pt x="3510871" y="4909791"/>
                  <a:pt x="3341735" y="4882998"/>
                  <a:pt x="3115255" y="4893647"/>
                </a:cubicBezTo>
                <a:cubicBezTo>
                  <a:pt x="2888775" y="4904296"/>
                  <a:pt x="2718643" y="4832161"/>
                  <a:pt x="2530780" y="4893647"/>
                </a:cubicBezTo>
                <a:cubicBezTo>
                  <a:pt x="2342918" y="4955133"/>
                  <a:pt x="2215156" y="4889892"/>
                  <a:pt x="2074889" y="4893647"/>
                </a:cubicBezTo>
                <a:cubicBezTo>
                  <a:pt x="1934622" y="4897402"/>
                  <a:pt x="1821104" y="4891292"/>
                  <a:pt x="1683290" y="4893647"/>
                </a:cubicBezTo>
                <a:cubicBezTo>
                  <a:pt x="1545476" y="4896002"/>
                  <a:pt x="1350467" y="4834910"/>
                  <a:pt x="1163107" y="4893647"/>
                </a:cubicBezTo>
                <a:cubicBezTo>
                  <a:pt x="975747" y="4952384"/>
                  <a:pt x="433891" y="4829841"/>
                  <a:pt x="0" y="4893647"/>
                </a:cubicBezTo>
                <a:cubicBezTo>
                  <a:pt x="-14906" y="4675045"/>
                  <a:pt x="13754" y="4451605"/>
                  <a:pt x="0" y="4252036"/>
                </a:cubicBezTo>
                <a:cubicBezTo>
                  <a:pt x="-13754" y="4052467"/>
                  <a:pt x="12593" y="3917727"/>
                  <a:pt x="0" y="3757233"/>
                </a:cubicBezTo>
                <a:cubicBezTo>
                  <a:pt x="-12593" y="3596739"/>
                  <a:pt x="43224" y="3435458"/>
                  <a:pt x="0" y="3115622"/>
                </a:cubicBezTo>
                <a:cubicBezTo>
                  <a:pt x="-43224" y="2795786"/>
                  <a:pt x="9277" y="2770806"/>
                  <a:pt x="0" y="2522947"/>
                </a:cubicBezTo>
                <a:cubicBezTo>
                  <a:pt x="-9277" y="2275088"/>
                  <a:pt x="29956" y="2055070"/>
                  <a:pt x="0" y="1881335"/>
                </a:cubicBezTo>
                <a:cubicBezTo>
                  <a:pt x="-29956" y="1707600"/>
                  <a:pt x="53113" y="1474489"/>
                  <a:pt x="0" y="1288660"/>
                </a:cubicBezTo>
                <a:cubicBezTo>
                  <a:pt x="-53113" y="1102831"/>
                  <a:pt x="14758" y="896081"/>
                  <a:pt x="0" y="793858"/>
                </a:cubicBezTo>
                <a:cubicBezTo>
                  <a:pt x="-14758" y="691635"/>
                  <a:pt x="46061" y="336497"/>
                  <a:pt x="0" y="0"/>
                </a:cubicBezTo>
                <a:close/>
              </a:path>
            </a:pathLst>
          </a:custGeom>
          <a:noFill/>
          <a:ln w="28575">
            <a:solidFill>
              <a:schemeClr val="accent4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2008394734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n-US" sz="2400" b="1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th-TH" sz="2400" b="1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ทั้งนี้ หน่วยบริการได้ยื่นคำร้องอุทธรณ์ ตามความ ในมาตรา </a:t>
            </a:r>
            <a:r>
              <a:rPr lang="en-US" sz="24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61</a:t>
            </a:r>
            <a:r>
              <a:rPr lang="th-TH" sz="2400" b="1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แห่งพระราชบัญญัติหลักประกันสุขภาพแห่งชาติ พ.ศ.</a:t>
            </a:r>
            <a:r>
              <a:rPr lang="en-US" sz="24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2545</a:t>
            </a:r>
            <a:r>
              <a:rPr lang="th-TH" sz="2400" b="1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ระบุว่า ผู้ร้องเรียนหรือหน่วยบริการที่ได้รับคำสั่งจากคณะกรรมการควบคุมคุณภาพและมาตรฐาน มีสิทธิอุทธรณ์ต่อคณะกรรมการหลักประกันสุขภาพแห่งชาติภายในสามสิบวัน และ คำวินิจฉัยอุทธรณ์ของคณะกรรมการให้เป็นที่สุด </a:t>
            </a:r>
            <a:endParaRPr lang="en-US" sz="2400" b="1" i="0" u="none" strike="noStrike" baseline="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b="1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</a:t>
            </a:r>
            <a:r>
              <a:rPr lang="th-TH" sz="2400" b="1" i="0" u="none" strike="noStrike" baseline="0" dirty="0">
                <a:solidFill>
                  <a:srgbClr val="000000"/>
                </a:solidFill>
                <a:latin typeface="S......."/>
                <a:cs typeface="TH SarabunPSK" panose="020B0500040200020003" pitchFamily="34" charset="-34"/>
              </a:rPr>
              <a:t>คณะอนุกรรมการกลั่นกรองกรณีอุทธรณ์ </a:t>
            </a:r>
            <a:r>
              <a:rPr lang="th-TH" sz="2400" b="1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ได้พิจารณาและเสนอต่อคณะกรรมการหลักประกันสุขภาพแห่งชาติ ในการประชุม ครั้งที่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12/2564 </a:t>
            </a:r>
          </a:p>
          <a:p>
            <a:r>
              <a:rPr lang="th-TH" sz="2400" b="1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มีมติดังนี้ </a:t>
            </a:r>
          </a:p>
          <a:p>
            <a:r>
              <a:rPr lang="en-US" sz="24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1</a:t>
            </a:r>
            <a:r>
              <a:rPr lang="th-TH" sz="2400" b="1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เห็นชอบให้ยกอุทธรณ์กรณีหน่วยบริการดังกล่าว </a:t>
            </a:r>
          </a:p>
          <a:p>
            <a:r>
              <a:rPr lang="en-US" sz="24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2</a:t>
            </a:r>
            <a:r>
              <a:rPr lang="th-TH" sz="2400" b="1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มอบกรรมการผู้แทนสมาคมโรงพยาบาลเอกชน พิจารณาดำเนินการสื่อสารทำความเข้าใจกับ หน่วยบริการเอกชนเกี่ยวกับสิทธิในการเข้ารับบริการของผู้มีสิทธิหลักประกันสุขภาพแห่งชาติ </a:t>
            </a:r>
          </a:p>
          <a:p>
            <a:r>
              <a:rPr lang="en-US" sz="24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3</a:t>
            </a:r>
            <a:r>
              <a:rPr lang="th-TH" sz="2400" b="1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รับรองมติในที่ประชุม เพื่อดำเนินการได้ทันที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A93F89-FBB6-461A-895F-7F957216BD25}"/>
              </a:ext>
            </a:extLst>
          </p:cNvPr>
          <p:cNvSpPr txBox="1"/>
          <p:nvPr/>
        </p:nvSpPr>
        <p:spPr>
          <a:xfrm>
            <a:off x="1932864" y="254463"/>
            <a:ext cx="9389660" cy="1077218"/>
          </a:xfrm>
          <a:prstGeom prst="rect">
            <a:avLst/>
          </a:prstGeom>
          <a:solidFill>
            <a:srgbClr val="CCFF99"/>
          </a:solidFill>
        </p:spPr>
        <p:txBody>
          <a:bodyPr wrap="square">
            <a:spAutoFit/>
          </a:bodyPr>
          <a:lstStyle/>
          <a:p>
            <a:r>
              <a:rPr lang="th-TH" sz="3200" b="1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ความเห็นคณะอนุกรรมการกลั่นกรองกรณีอุทธรณ์ กรณีผู้รับบริการถูกเรียกเก็บเงิน เนื่องจากหน่วยบริการปฏิเสธการใช้สิทธิว่าง 	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F648EC-A0C6-4121-909B-A198A45EFD75}"/>
              </a:ext>
            </a:extLst>
          </p:cNvPr>
          <p:cNvSpPr/>
          <p:nvPr/>
        </p:nvSpPr>
        <p:spPr>
          <a:xfrm>
            <a:off x="713096" y="353940"/>
            <a:ext cx="584616" cy="8782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endParaRPr lang="th-TH" sz="4400" b="1" dirty="0">
              <a:solidFill>
                <a:schemeClr val="accent2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4552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1">
            <a:extLst>
              <a:ext uri="{FF2B5EF4-FFF2-40B4-BE49-F238E27FC236}">
                <a16:creationId xmlns:a16="http://schemas.microsoft.com/office/drawing/2014/main" id="{325CFFEB-F0CC-4E2A-B88F-A096BC93C2D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 b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C417A5-9694-4F89-B1CB-5AE9D1BF9200}" type="slidenum">
              <a:rPr lang="en-US" altLang="th-TH" sz="1200" b="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th-TH" sz="1200" b="0">
              <a:solidFill>
                <a:srgbClr val="898989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1508" name="Picture 5">
            <a:extLst>
              <a:ext uri="{FF2B5EF4-FFF2-40B4-BE49-F238E27FC236}">
                <a16:creationId xmlns:a16="http://schemas.microsoft.com/office/drawing/2014/main" id="{6B2AD9B3-BBDA-4874-B025-C0C9C0F243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672" y="991595"/>
            <a:ext cx="8717388" cy="512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295</Words>
  <Application>Microsoft Office PowerPoint</Application>
  <PresentationFormat>Widescreen</PresentationFormat>
  <Paragraphs>16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S.......</vt:lpstr>
      <vt:lpstr>TH SarabunPSK</vt:lpstr>
      <vt:lpstr>Office Theme</vt:lpstr>
      <vt:lpstr>มติและสาระสำคัญจากการประชุม คณะกรรมการควบคุมคุณภาพและมาตรฐานบริการสาธารณสุข ครั้งที่ 11/2564 เมื่อวันพฤหัสบดีที่ 25 พฤศจิกายน 2564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chattika maeprasart</dc:creator>
  <cp:lastModifiedBy>chattika maeprasart</cp:lastModifiedBy>
  <cp:revision>11</cp:revision>
  <dcterms:created xsi:type="dcterms:W3CDTF">2021-11-19T11:23:31Z</dcterms:created>
  <dcterms:modified xsi:type="dcterms:W3CDTF">2022-02-18T10:46:52Z</dcterms:modified>
</cp:coreProperties>
</file>